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9" r:id="rId2"/>
    <p:sldId id="272" r:id="rId3"/>
    <p:sldId id="268" r:id="rId4"/>
    <p:sldId id="269" r:id="rId5"/>
    <p:sldId id="260" r:id="rId6"/>
    <p:sldId id="256" r:id="rId7"/>
    <p:sldId id="271" r:id="rId8"/>
    <p:sldId id="273" r:id="rId9"/>
    <p:sldId id="274" r:id="rId10"/>
    <p:sldId id="280" r:id="rId11"/>
    <p:sldId id="281" r:id="rId12"/>
    <p:sldId id="282" r:id="rId13"/>
    <p:sldId id="283" r:id="rId14"/>
    <p:sldId id="27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95F6"/>
    <a:srgbClr val="C938F6"/>
    <a:srgbClr val="7A34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91" autoAdjust="0"/>
    <p:restoredTop sz="94660"/>
  </p:normalViewPr>
  <p:slideViewPr>
    <p:cSldViewPr snapToGrid="0">
      <p:cViewPr varScale="1">
        <p:scale>
          <a:sx n="84" d="100"/>
          <a:sy n="84" d="100"/>
        </p:scale>
        <p:origin x="216"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4D3FCE2-0AF9-4F08-871D-9D0AB96794E7}" type="datetimeFigureOut">
              <a:rPr lang="en-US" smtClean="0"/>
              <a:t>3/22/20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308889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D3FCE2-0AF9-4F08-871D-9D0AB96794E7}"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934456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D3FCE2-0AF9-4F08-871D-9D0AB96794E7}"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2620269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D3FCE2-0AF9-4F08-871D-9D0AB96794E7}"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AD897-A978-4F50-B8BC-50D09BC01D2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70550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D3FCE2-0AF9-4F08-871D-9D0AB96794E7}"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1724140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D3FCE2-0AF9-4F08-871D-9D0AB96794E7}" type="datetimeFigureOut">
              <a:rPr lang="en-US" smtClean="0"/>
              <a:t>3/22/20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520335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D3FCE2-0AF9-4F08-871D-9D0AB96794E7}" type="datetimeFigureOut">
              <a:rPr lang="en-US" smtClean="0"/>
              <a:t>3/22/20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3591040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D3FCE2-0AF9-4F08-871D-9D0AB96794E7}"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3686998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D3FCE2-0AF9-4F08-871D-9D0AB96794E7}"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134466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D3FCE2-0AF9-4F08-871D-9D0AB96794E7}"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8077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D3FCE2-0AF9-4F08-871D-9D0AB96794E7}"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4056989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D3FCE2-0AF9-4F08-871D-9D0AB96794E7}"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1839058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3FCE2-0AF9-4F08-871D-9D0AB96794E7}" type="datetimeFigureOut">
              <a:rPr lang="en-US" smtClean="0"/>
              <a:t>3/22/20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404706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D3FCE2-0AF9-4F08-871D-9D0AB96794E7}" type="datetimeFigureOut">
              <a:rPr lang="en-US" smtClean="0"/>
              <a:t>3/22/20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1546964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D3FCE2-0AF9-4F08-871D-9D0AB96794E7}" type="datetimeFigureOut">
              <a:rPr lang="en-US" smtClean="0"/>
              <a:t>3/22/20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4029175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D3FCE2-0AF9-4F08-871D-9D0AB96794E7}"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369079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D3FCE2-0AF9-4F08-871D-9D0AB96794E7}"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AD897-A978-4F50-B8BC-50D09BC01D20}" type="slidenum">
              <a:rPr lang="en-US" smtClean="0"/>
              <a:t>‹#›</a:t>
            </a:fld>
            <a:endParaRPr lang="en-US"/>
          </a:p>
        </p:txBody>
      </p:sp>
    </p:spTree>
    <p:extLst>
      <p:ext uri="{BB962C8B-B14F-4D97-AF65-F5344CB8AC3E}">
        <p14:creationId xmlns:p14="http://schemas.microsoft.com/office/powerpoint/2010/main" val="64331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4D3FCE2-0AF9-4F08-871D-9D0AB96794E7}" type="datetimeFigureOut">
              <a:rPr lang="en-US" smtClean="0"/>
              <a:t>3/22/20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CAD897-A978-4F50-B8BC-50D09BC01D20}" type="slidenum">
              <a:rPr lang="en-US" smtClean="0"/>
              <a:t>‹#›</a:t>
            </a:fld>
            <a:endParaRPr lang="en-US"/>
          </a:p>
        </p:txBody>
      </p:sp>
    </p:spTree>
    <p:extLst>
      <p:ext uri="{BB962C8B-B14F-4D97-AF65-F5344CB8AC3E}">
        <p14:creationId xmlns:p14="http://schemas.microsoft.com/office/powerpoint/2010/main" val="365775408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4" name="Group 13">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22E46565-B227-B742-8C5C-4EDEDFA3C328}"/>
              </a:ext>
            </a:extLst>
          </p:cNvPr>
          <p:cNvSpPr>
            <a:spLocks noGrp="1"/>
          </p:cNvSpPr>
          <p:nvPr>
            <p:ph type="ctrTitle"/>
          </p:nvPr>
        </p:nvSpPr>
        <p:spPr>
          <a:xfrm>
            <a:off x="2667000" y="2328334"/>
            <a:ext cx="6858000" cy="1367896"/>
          </a:xfrm>
        </p:spPr>
        <p:txBody>
          <a:bodyPr>
            <a:normAutofit/>
          </a:bodyPr>
          <a:lstStyle/>
          <a:p>
            <a:pPr algn="ctr"/>
            <a:r>
              <a:rPr lang="en-US" sz="4400" dirty="0">
                <a:latin typeface="Samsung Sans" panose="020B0503020203020204" pitchFamily="34" charset="0"/>
                <a:ea typeface="Samsung Sans" panose="020B0503020203020204" pitchFamily="34" charset="0"/>
              </a:rPr>
              <a:t>The Last </a:t>
            </a:r>
            <a:r>
              <a:rPr lang="en-US" sz="4400" dirty="0" err="1">
                <a:latin typeface="Samsung Sans" panose="020B0503020203020204" pitchFamily="34" charset="0"/>
                <a:ea typeface="Samsung Sans" panose="020B0503020203020204" pitchFamily="34" charset="0"/>
              </a:rPr>
              <a:t>Cyborgian</a:t>
            </a:r>
            <a:r>
              <a:rPr lang="en-US" sz="4400" dirty="0">
                <a:latin typeface="Samsung Sans" panose="020B0503020203020204" pitchFamily="34" charset="0"/>
                <a:ea typeface="Samsung Sans" panose="020B0503020203020204" pitchFamily="34" charset="0"/>
              </a:rPr>
              <a:t> Plant</a:t>
            </a:r>
          </a:p>
        </p:txBody>
      </p:sp>
      <p:sp>
        <p:nvSpPr>
          <p:cNvPr id="3" name="Subtitle 2">
            <a:extLst>
              <a:ext uri="{FF2B5EF4-FFF2-40B4-BE49-F238E27FC236}">
                <a16:creationId xmlns:a16="http://schemas.microsoft.com/office/drawing/2014/main" id="{CF39177F-7AD8-F84D-AA9A-D1BCA115303B}"/>
              </a:ext>
            </a:extLst>
          </p:cNvPr>
          <p:cNvSpPr>
            <a:spLocks noGrp="1"/>
          </p:cNvSpPr>
          <p:nvPr>
            <p:ph type="subTitle" idx="1"/>
          </p:nvPr>
        </p:nvSpPr>
        <p:spPr>
          <a:xfrm>
            <a:off x="2667001" y="3602038"/>
            <a:ext cx="6857999" cy="953029"/>
          </a:xfrm>
        </p:spPr>
        <p:txBody>
          <a:bodyPr>
            <a:normAutofit/>
          </a:bodyPr>
          <a:lstStyle/>
          <a:p>
            <a:pPr algn="ctr"/>
            <a:r>
              <a:rPr lang="en-US" dirty="0"/>
              <a:t>Progress Report 3</a:t>
            </a:r>
          </a:p>
          <a:p>
            <a:pPr algn="ctr"/>
            <a:r>
              <a:rPr lang="en-US" dirty="0" err="1"/>
              <a:t>Jie</a:t>
            </a:r>
            <a:r>
              <a:rPr lang="en-US" dirty="0"/>
              <a:t> Guan</a:t>
            </a:r>
          </a:p>
        </p:txBody>
      </p:sp>
    </p:spTree>
    <p:extLst>
      <p:ext uri="{BB962C8B-B14F-4D97-AF65-F5344CB8AC3E}">
        <p14:creationId xmlns:p14="http://schemas.microsoft.com/office/powerpoint/2010/main" val="267896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0F2753-B3BF-A94E-BD35-F3A32E009644}"/>
              </a:ext>
            </a:extLst>
          </p:cNvPr>
          <p:cNvSpPr>
            <a:spLocks noGrp="1"/>
          </p:cNvSpPr>
          <p:nvPr>
            <p:ph type="title"/>
          </p:nvPr>
        </p:nvSpPr>
        <p:spPr>
          <a:xfrm>
            <a:off x="2870174" y="2627726"/>
            <a:ext cx="10515600" cy="1325563"/>
          </a:xfrm>
        </p:spPr>
        <p:txBody>
          <a:bodyPr/>
          <a:lstStyle/>
          <a:p>
            <a:r>
              <a:rPr lang="en-US" dirty="0"/>
              <a:t>The work on Report 3</a:t>
            </a:r>
          </a:p>
        </p:txBody>
      </p:sp>
    </p:spTree>
    <p:extLst>
      <p:ext uri="{BB962C8B-B14F-4D97-AF65-F5344CB8AC3E}">
        <p14:creationId xmlns:p14="http://schemas.microsoft.com/office/powerpoint/2010/main" val="220175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table, sitting, black, wooden&#10;&#10;Description automatically generated">
            <a:extLst>
              <a:ext uri="{FF2B5EF4-FFF2-40B4-BE49-F238E27FC236}">
                <a16:creationId xmlns:a16="http://schemas.microsoft.com/office/drawing/2014/main" id="{9E7510DD-C1CE-9D4B-B38C-58C4DC7F49F1}"/>
              </a:ext>
            </a:extLst>
          </p:cNvPr>
          <p:cNvPicPr>
            <a:picLocks noChangeAspect="1"/>
          </p:cNvPicPr>
          <p:nvPr/>
        </p:nvPicPr>
        <p:blipFill rotWithShape="1">
          <a:blip r:embed="rId2">
            <a:extLst>
              <a:ext uri="{28A0092B-C50C-407E-A947-70E740481C1C}">
                <a14:useLocalDpi xmlns:a14="http://schemas.microsoft.com/office/drawing/2010/main" val="0"/>
              </a:ext>
            </a:extLst>
          </a:blip>
          <a:srcRect l="12469" r="19556" b="4"/>
          <a:stretch/>
        </p:blipFill>
        <p:spPr>
          <a:xfrm rot="16200000">
            <a:off x="1624801" y="-340056"/>
            <a:ext cx="2045969" cy="4013020"/>
          </a:xfrm>
          <a:prstGeom prst="rect">
            <a:avLst/>
          </a:prstGeom>
        </p:spPr>
      </p:pic>
      <p:pic>
        <p:nvPicPr>
          <p:cNvPr id="9" name="Picture 8" descr="A close up of electronics&#10;&#10;Description automatically generated">
            <a:extLst>
              <a:ext uri="{FF2B5EF4-FFF2-40B4-BE49-F238E27FC236}">
                <a16:creationId xmlns:a16="http://schemas.microsoft.com/office/drawing/2014/main" id="{0DB7BD1B-31B7-324F-BD62-889EA2C079A6}"/>
              </a:ext>
            </a:extLst>
          </p:cNvPr>
          <p:cNvPicPr>
            <a:picLocks noChangeAspect="1"/>
          </p:cNvPicPr>
          <p:nvPr/>
        </p:nvPicPr>
        <p:blipFill rotWithShape="1">
          <a:blip r:embed="rId3">
            <a:extLst>
              <a:ext uri="{28A0092B-C50C-407E-A947-70E740481C1C}">
                <a14:useLocalDpi xmlns:a14="http://schemas.microsoft.com/office/drawing/2010/main" val="0"/>
              </a:ext>
            </a:extLst>
          </a:blip>
          <a:srcRect l="3565" r="7527" b="4"/>
          <a:stretch/>
        </p:blipFill>
        <p:spPr>
          <a:xfrm rot="10800000">
            <a:off x="643467" y="2831252"/>
            <a:ext cx="4010830" cy="3383280"/>
          </a:xfrm>
          <a:prstGeom prst="rect">
            <a:avLst/>
          </a:prstGeom>
        </p:spPr>
      </p:pic>
      <p:pic>
        <p:nvPicPr>
          <p:cNvPr id="5" name="Picture 4" descr="A picture containing building, white, photo, man&#10;&#10;Description automatically generated">
            <a:extLst>
              <a:ext uri="{FF2B5EF4-FFF2-40B4-BE49-F238E27FC236}">
                <a16:creationId xmlns:a16="http://schemas.microsoft.com/office/drawing/2014/main" id="{98E20D64-87A3-3B48-86E9-4D2267F131E2}"/>
              </a:ext>
            </a:extLst>
          </p:cNvPr>
          <p:cNvPicPr>
            <a:picLocks noChangeAspect="1"/>
          </p:cNvPicPr>
          <p:nvPr/>
        </p:nvPicPr>
        <p:blipFill rotWithShape="1">
          <a:blip r:embed="rId4">
            <a:extLst>
              <a:ext uri="{28A0092B-C50C-407E-A947-70E740481C1C}">
                <a14:useLocalDpi xmlns:a14="http://schemas.microsoft.com/office/drawing/2010/main" val="0"/>
              </a:ext>
            </a:extLst>
          </a:blip>
          <a:srcRect t="2383" r="-1" b="6934"/>
          <a:stretch/>
        </p:blipFill>
        <p:spPr>
          <a:xfrm rot="16200000">
            <a:off x="5395050" y="61049"/>
            <a:ext cx="5571066" cy="6735900"/>
          </a:xfrm>
          <a:prstGeom prst="rect">
            <a:avLst/>
          </a:prstGeom>
        </p:spPr>
      </p:pic>
    </p:spTree>
    <p:extLst>
      <p:ext uri="{BB962C8B-B14F-4D97-AF65-F5344CB8AC3E}">
        <p14:creationId xmlns:p14="http://schemas.microsoft.com/office/powerpoint/2010/main" val="299317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table, sitting, small&#10;&#10;Description automatically generated">
            <a:extLst>
              <a:ext uri="{FF2B5EF4-FFF2-40B4-BE49-F238E27FC236}">
                <a16:creationId xmlns:a16="http://schemas.microsoft.com/office/drawing/2014/main" id="{D5FBC447-9AB9-414C-8847-ED2DD1983B58}"/>
              </a:ext>
            </a:extLst>
          </p:cNvPr>
          <p:cNvPicPr>
            <a:picLocks noChangeAspect="1"/>
          </p:cNvPicPr>
          <p:nvPr/>
        </p:nvPicPr>
        <p:blipFill rotWithShape="1">
          <a:blip r:embed="rId2">
            <a:extLst>
              <a:ext uri="{28A0092B-C50C-407E-A947-70E740481C1C}">
                <a14:useLocalDpi xmlns:a14="http://schemas.microsoft.com/office/drawing/2010/main" val="0"/>
              </a:ext>
            </a:extLst>
          </a:blip>
          <a:srcRect t="18105" r="4" b="13920"/>
          <a:stretch/>
        </p:blipFill>
        <p:spPr>
          <a:xfrm>
            <a:off x="641276" y="643469"/>
            <a:ext cx="4013020" cy="2045969"/>
          </a:xfrm>
          <a:prstGeom prst="rect">
            <a:avLst/>
          </a:prstGeom>
        </p:spPr>
      </p:pic>
      <p:pic>
        <p:nvPicPr>
          <p:cNvPr id="9" name="Picture 8" descr="A picture containing indoor, person, small, table&#10;&#10;Description automatically generated">
            <a:extLst>
              <a:ext uri="{FF2B5EF4-FFF2-40B4-BE49-F238E27FC236}">
                <a16:creationId xmlns:a16="http://schemas.microsoft.com/office/drawing/2014/main" id="{9DB588D6-DF0D-B04A-8760-8959C93FD9D6}"/>
              </a:ext>
            </a:extLst>
          </p:cNvPr>
          <p:cNvPicPr>
            <a:picLocks noChangeAspect="1"/>
          </p:cNvPicPr>
          <p:nvPr/>
        </p:nvPicPr>
        <p:blipFill rotWithShape="1">
          <a:blip r:embed="rId3">
            <a:extLst>
              <a:ext uri="{28A0092B-C50C-407E-A947-70E740481C1C}">
                <a14:useLocalDpi xmlns:a14="http://schemas.microsoft.com/office/drawing/2010/main" val="0"/>
              </a:ext>
            </a:extLst>
          </a:blip>
          <a:srcRect l="11088" r="4" b="4"/>
          <a:stretch/>
        </p:blipFill>
        <p:spPr>
          <a:xfrm>
            <a:off x="643467" y="2831252"/>
            <a:ext cx="4010830" cy="3383280"/>
          </a:xfrm>
          <a:prstGeom prst="rect">
            <a:avLst/>
          </a:prstGeom>
        </p:spPr>
      </p:pic>
      <p:pic>
        <p:nvPicPr>
          <p:cNvPr id="7" name="Picture 6" descr="A picture containing person, indoor, table, computer&#10;&#10;Description automatically generated">
            <a:extLst>
              <a:ext uri="{FF2B5EF4-FFF2-40B4-BE49-F238E27FC236}">
                <a16:creationId xmlns:a16="http://schemas.microsoft.com/office/drawing/2014/main" id="{60F579F0-52D5-FB48-A77D-9D021AA93411}"/>
              </a:ext>
            </a:extLst>
          </p:cNvPr>
          <p:cNvPicPr>
            <a:picLocks noChangeAspect="1"/>
          </p:cNvPicPr>
          <p:nvPr/>
        </p:nvPicPr>
        <p:blipFill rotWithShape="1">
          <a:blip r:embed="rId4">
            <a:extLst>
              <a:ext uri="{28A0092B-C50C-407E-A947-70E740481C1C}">
                <a14:useLocalDpi xmlns:a14="http://schemas.microsoft.com/office/drawing/2010/main" val="0"/>
              </a:ext>
            </a:extLst>
          </a:blip>
          <a:srcRect l="3781" r="5536" b="-1"/>
          <a:stretch/>
        </p:blipFill>
        <p:spPr>
          <a:xfrm>
            <a:off x="4812633" y="643466"/>
            <a:ext cx="6735900" cy="5571066"/>
          </a:xfrm>
          <a:prstGeom prst="rect">
            <a:avLst/>
          </a:prstGeom>
        </p:spPr>
      </p:pic>
    </p:spTree>
    <p:extLst>
      <p:ext uri="{BB962C8B-B14F-4D97-AF65-F5344CB8AC3E}">
        <p14:creationId xmlns:p14="http://schemas.microsoft.com/office/powerpoint/2010/main" val="3388080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 name="Picture 4" descr="A picture containing person, indoor, table, sitting&#10;&#10;Description automatically generated">
            <a:extLst>
              <a:ext uri="{FF2B5EF4-FFF2-40B4-BE49-F238E27FC236}">
                <a16:creationId xmlns:a16="http://schemas.microsoft.com/office/drawing/2014/main" id="{73366B4C-6DFE-E046-BE3C-8A0D8E08F984}"/>
              </a:ext>
            </a:extLst>
          </p:cNvPr>
          <p:cNvPicPr>
            <a:picLocks noChangeAspect="1"/>
          </p:cNvPicPr>
          <p:nvPr/>
        </p:nvPicPr>
        <p:blipFill rotWithShape="1">
          <a:blip r:embed="rId4">
            <a:extLst>
              <a:ext uri="{28A0092B-C50C-407E-A947-70E740481C1C}">
                <a14:useLocalDpi xmlns:a14="http://schemas.microsoft.com/office/drawing/2010/main" val="0"/>
              </a:ext>
            </a:extLst>
          </a:blip>
          <a:srcRect t="22465" b="2535"/>
          <a:stretch/>
        </p:blipFill>
        <p:spPr>
          <a:xfrm>
            <a:off x="20" y="10"/>
            <a:ext cx="12191980" cy="6857990"/>
          </a:xfrm>
          <a:prstGeom prst="rect">
            <a:avLst/>
          </a:prstGeom>
        </p:spPr>
      </p:pic>
    </p:spTree>
    <p:extLst>
      <p:ext uri="{BB962C8B-B14F-4D97-AF65-F5344CB8AC3E}">
        <p14:creationId xmlns:p14="http://schemas.microsoft.com/office/powerpoint/2010/main" val="2006776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4EEA2103-0CD2-E04B-8FB2-C7945F2FC602}"/>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Thank you</a:t>
            </a:r>
          </a:p>
        </p:txBody>
      </p:sp>
    </p:spTree>
    <p:extLst>
      <p:ext uri="{BB962C8B-B14F-4D97-AF65-F5344CB8AC3E}">
        <p14:creationId xmlns:p14="http://schemas.microsoft.com/office/powerpoint/2010/main" val="188921432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3CB29ED7-96F9-684E-A752-9F7DED5CBF71}"/>
              </a:ext>
            </a:extLst>
          </p:cNvPr>
          <p:cNvSpPr>
            <a:spLocks noGrp="1"/>
          </p:cNvSpPr>
          <p:nvPr>
            <p:ph type="title"/>
          </p:nvPr>
        </p:nvSpPr>
        <p:spPr>
          <a:xfrm>
            <a:off x="7962519" y="618518"/>
            <a:ext cx="3084891" cy="1478570"/>
          </a:xfrm>
        </p:spPr>
        <p:txBody>
          <a:bodyPr vert="horz" lIns="91440" tIns="45720" rIns="91440" bIns="45720" rtlCol="0" anchor="ctr">
            <a:normAutofit/>
          </a:bodyPr>
          <a:lstStyle/>
          <a:p>
            <a:r>
              <a:rPr lang="en-US" sz="3200"/>
              <a:t>A sentence to describe my work</a:t>
            </a:r>
          </a:p>
        </p:txBody>
      </p:sp>
      <p:pic>
        <p:nvPicPr>
          <p:cNvPr id="6" name="Picture 5" descr="A group of people walking in the snow&#10;&#10;Description automatically generated">
            <a:extLst>
              <a:ext uri="{FF2B5EF4-FFF2-40B4-BE49-F238E27FC236}">
                <a16:creationId xmlns:a16="http://schemas.microsoft.com/office/drawing/2014/main" id="{A9BD62F8-319E-9D45-8C7B-02207E98B6E6}"/>
              </a:ext>
            </a:extLst>
          </p:cNvPr>
          <p:cNvPicPr>
            <a:picLocks noChangeAspect="1"/>
          </p:cNvPicPr>
          <p:nvPr/>
        </p:nvPicPr>
        <p:blipFill rotWithShape="1">
          <a:blip r:embed="rId4">
            <a:extLst>
              <a:ext uri="{28A0092B-C50C-407E-A947-70E740481C1C}">
                <a14:useLocalDpi xmlns:a14="http://schemas.microsoft.com/office/drawing/2010/main" val="0"/>
              </a:ext>
            </a:extLst>
          </a:blip>
          <a:srcRect r="17339"/>
          <a:stretch/>
        </p:blipFill>
        <p:spPr>
          <a:xfrm>
            <a:off x="-5597" y="10"/>
            <a:ext cx="7558541" cy="6857990"/>
          </a:xfrm>
          <a:prstGeom prst="rect">
            <a:avLst/>
          </a:prstGeom>
        </p:spPr>
      </p:pic>
      <p:grpSp>
        <p:nvGrpSpPr>
          <p:cNvPr id="15" name="Group 14">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6" name="Rectangle 15">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Rectangle 18">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Rectangle 43">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Rectangle 55">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4" name="TextBox 3">
            <a:extLst>
              <a:ext uri="{FF2B5EF4-FFF2-40B4-BE49-F238E27FC236}">
                <a16:creationId xmlns:a16="http://schemas.microsoft.com/office/drawing/2014/main" id="{74F40F1C-052E-344E-BEC4-1FFD27FD6E6B}"/>
              </a:ext>
            </a:extLst>
          </p:cNvPr>
          <p:cNvSpPr txBox="1"/>
          <p:nvPr/>
        </p:nvSpPr>
        <p:spPr>
          <a:xfrm>
            <a:off x="7962519" y="2249487"/>
            <a:ext cx="3084892"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dirty="0"/>
              <a:t>An interactive installation object cyborg plants (the combination of organism and robot) running on the space, audiences can view and interact with the hybrid virtual content applying to the environment and the cyborg object through a custom device and apps.</a:t>
            </a:r>
          </a:p>
        </p:txBody>
      </p:sp>
    </p:spTree>
    <p:extLst>
      <p:ext uri="{BB962C8B-B14F-4D97-AF65-F5344CB8AC3E}">
        <p14:creationId xmlns:p14="http://schemas.microsoft.com/office/powerpoint/2010/main" val="898687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2735-EC0F-E14C-9E04-40575CF29B6E}"/>
              </a:ext>
            </a:extLst>
          </p:cNvPr>
          <p:cNvSpPr>
            <a:spLocks noGrp="1"/>
          </p:cNvSpPr>
          <p:nvPr>
            <p:ph type="title"/>
          </p:nvPr>
        </p:nvSpPr>
        <p:spPr>
          <a:xfrm>
            <a:off x="920168" y="250301"/>
            <a:ext cx="10067872" cy="1077229"/>
          </a:xfrm>
          <a:solidFill>
            <a:schemeClr val="accent2">
              <a:lumMod val="75000"/>
              <a:alpha val="37000"/>
            </a:schemeClr>
          </a:solidFill>
        </p:spPr>
        <p:txBody>
          <a:bodyPr/>
          <a:lstStyle/>
          <a:p>
            <a:r>
              <a:rPr lang="en-US" dirty="0"/>
              <a:t>The Topic I Want To Explore On This Project</a:t>
            </a:r>
          </a:p>
        </p:txBody>
      </p:sp>
      <p:sp>
        <p:nvSpPr>
          <p:cNvPr id="4" name="TextBox 3">
            <a:extLst>
              <a:ext uri="{FF2B5EF4-FFF2-40B4-BE49-F238E27FC236}">
                <a16:creationId xmlns:a16="http://schemas.microsoft.com/office/drawing/2014/main" id="{E4BB6357-687F-C64C-8C54-F7C4A6B91668}"/>
              </a:ext>
            </a:extLst>
          </p:cNvPr>
          <p:cNvSpPr txBox="1"/>
          <p:nvPr/>
        </p:nvSpPr>
        <p:spPr>
          <a:xfrm>
            <a:off x="920168" y="2025391"/>
            <a:ext cx="3672840" cy="3139321"/>
          </a:xfrm>
          <a:prstGeom prst="rect">
            <a:avLst/>
          </a:prstGeom>
          <a:noFill/>
          <a:ln>
            <a:solidFill>
              <a:schemeClr val="bg1"/>
            </a:solidFill>
          </a:ln>
        </p:spPr>
        <p:txBody>
          <a:bodyPr wrap="square" rtlCol="0">
            <a:spAutoFit/>
          </a:bodyPr>
          <a:lstStyle/>
          <a:p>
            <a:pPr algn="ctr"/>
            <a:r>
              <a:rPr lang="en-US" sz="3600" dirty="0"/>
              <a:t>The imagination of the future human  with machine, networking, and virtual content.</a:t>
            </a:r>
          </a:p>
          <a:p>
            <a:endParaRPr lang="en-US" dirty="0"/>
          </a:p>
        </p:txBody>
      </p:sp>
      <p:sp>
        <p:nvSpPr>
          <p:cNvPr id="5" name="TextBox 4">
            <a:extLst>
              <a:ext uri="{FF2B5EF4-FFF2-40B4-BE49-F238E27FC236}">
                <a16:creationId xmlns:a16="http://schemas.microsoft.com/office/drawing/2014/main" id="{AD28A205-0C52-7742-AE01-A850F249E9AD}"/>
              </a:ext>
            </a:extLst>
          </p:cNvPr>
          <p:cNvSpPr txBox="1"/>
          <p:nvPr/>
        </p:nvSpPr>
        <p:spPr>
          <a:xfrm>
            <a:off x="5831154" y="1471393"/>
            <a:ext cx="4526280" cy="1107996"/>
          </a:xfrm>
          <a:prstGeom prst="rect">
            <a:avLst/>
          </a:prstGeom>
          <a:noFill/>
          <a:ln>
            <a:solidFill>
              <a:schemeClr val="bg1"/>
            </a:solidFill>
          </a:ln>
        </p:spPr>
        <p:txBody>
          <a:bodyPr wrap="square" rtlCol="0">
            <a:spAutoFit/>
          </a:bodyPr>
          <a:lstStyle/>
          <a:p>
            <a:pPr algn="ctr"/>
            <a:r>
              <a:rPr lang="en-US" sz="2400" dirty="0"/>
              <a:t>Explore hybrid physical and virtual object through a cyborg plant.</a:t>
            </a:r>
          </a:p>
          <a:p>
            <a:pPr algn="ctr"/>
            <a:endParaRPr lang="en-US" dirty="0"/>
          </a:p>
        </p:txBody>
      </p:sp>
      <p:sp>
        <p:nvSpPr>
          <p:cNvPr id="6" name="TextBox 5">
            <a:extLst>
              <a:ext uri="{FF2B5EF4-FFF2-40B4-BE49-F238E27FC236}">
                <a16:creationId xmlns:a16="http://schemas.microsoft.com/office/drawing/2014/main" id="{02D5BDD1-C770-2B48-A6E1-494B87262733}"/>
              </a:ext>
            </a:extLst>
          </p:cNvPr>
          <p:cNvSpPr txBox="1"/>
          <p:nvPr/>
        </p:nvSpPr>
        <p:spPr>
          <a:xfrm>
            <a:off x="5831154" y="2856387"/>
            <a:ext cx="5227320" cy="1477328"/>
          </a:xfrm>
          <a:prstGeom prst="rect">
            <a:avLst/>
          </a:prstGeom>
          <a:noFill/>
          <a:ln>
            <a:solidFill>
              <a:schemeClr val="bg1"/>
            </a:solidFill>
          </a:ln>
        </p:spPr>
        <p:txBody>
          <a:bodyPr wrap="square" rtlCol="0">
            <a:spAutoFit/>
          </a:bodyPr>
          <a:lstStyle/>
          <a:p>
            <a:pPr algn="ctr"/>
            <a:r>
              <a:rPr lang="en-US" sz="2400" dirty="0"/>
              <a:t>The interface between human and machine on the space with the AR devices and the robot.</a:t>
            </a:r>
          </a:p>
          <a:p>
            <a:pPr algn="ctr"/>
            <a:endParaRPr lang="en-US" dirty="0"/>
          </a:p>
        </p:txBody>
      </p:sp>
      <p:sp>
        <p:nvSpPr>
          <p:cNvPr id="7" name="TextBox 6">
            <a:extLst>
              <a:ext uri="{FF2B5EF4-FFF2-40B4-BE49-F238E27FC236}">
                <a16:creationId xmlns:a16="http://schemas.microsoft.com/office/drawing/2014/main" id="{FB14F215-6B06-5549-9643-2FF09FED6583}"/>
              </a:ext>
            </a:extLst>
          </p:cNvPr>
          <p:cNvSpPr txBox="1"/>
          <p:nvPr/>
        </p:nvSpPr>
        <p:spPr>
          <a:xfrm>
            <a:off x="5808294" y="4832609"/>
            <a:ext cx="5227320" cy="1107996"/>
          </a:xfrm>
          <a:prstGeom prst="rect">
            <a:avLst/>
          </a:prstGeom>
          <a:noFill/>
          <a:ln>
            <a:solidFill>
              <a:schemeClr val="bg1"/>
            </a:solidFill>
          </a:ln>
        </p:spPr>
        <p:txBody>
          <a:bodyPr wrap="square" rtlCol="0">
            <a:spAutoFit/>
          </a:bodyPr>
          <a:lstStyle/>
          <a:p>
            <a:pPr algn="ctr"/>
            <a:r>
              <a:rPr lang="en-US" sz="2400" dirty="0"/>
              <a:t>The context of how machine implicate in cyberspace.</a:t>
            </a:r>
          </a:p>
          <a:p>
            <a:endParaRPr lang="en-US" dirty="0"/>
          </a:p>
        </p:txBody>
      </p:sp>
      <p:cxnSp>
        <p:nvCxnSpPr>
          <p:cNvPr id="11" name="Straight Arrow Connector 10">
            <a:extLst>
              <a:ext uri="{FF2B5EF4-FFF2-40B4-BE49-F238E27FC236}">
                <a16:creationId xmlns:a16="http://schemas.microsoft.com/office/drawing/2014/main" id="{46AA58B0-B72E-994A-97C6-3F8B7F2328B4}"/>
              </a:ext>
            </a:extLst>
          </p:cNvPr>
          <p:cNvCxnSpPr>
            <a:stCxn id="4" idx="3"/>
            <a:endCxn id="5" idx="1"/>
          </p:cNvCxnSpPr>
          <p:nvPr/>
        </p:nvCxnSpPr>
        <p:spPr>
          <a:xfrm flipV="1">
            <a:off x="4593008" y="2025391"/>
            <a:ext cx="1238146" cy="1569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5D8B524-C2B2-854D-A9F1-789022BE16CF}"/>
              </a:ext>
            </a:extLst>
          </p:cNvPr>
          <p:cNvCxnSpPr>
            <a:stCxn id="4" idx="3"/>
            <a:endCxn id="6" idx="1"/>
          </p:cNvCxnSpPr>
          <p:nvPr/>
        </p:nvCxnSpPr>
        <p:spPr>
          <a:xfrm flipV="1">
            <a:off x="4593008" y="3595051"/>
            <a:ext cx="123814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B93EE9F-3138-D64D-9739-43EED2CCD564}"/>
              </a:ext>
            </a:extLst>
          </p:cNvPr>
          <p:cNvCxnSpPr>
            <a:cxnSpLocks/>
            <a:stCxn id="4" idx="3"/>
            <a:endCxn id="7" idx="1"/>
          </p:cNvCxnSpPr>
          <p:nvPr/>
        </p:nvCxnSpPr>
        <p:spPr>
          <a:xfrm>
            <a:off x="4593008" y="3595052"/>
            <a:ext cx="1215286" cy="1791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00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0F2753-B3BF-A94E-BD35-F3A32E009644}"/>
              </a:ext>
            </a:extLst>
          </p:cNvPr>
          <p:cNvSpPr>
            <a:spLocks noGrp="1"/>
          </p:cNvSpPr>
          <p:nvPr>
            <p:ph type="title"/>
          </p:nvPr>
        </p:nvSpPr>
        <p:spPr>
          <a:xfrm>
            <a:off x="1305779" y="2616709"/>
            <a:ext cx="10515600" cy="1325563"/>
          </a:xfrm>
        </p:spPr>
        <p:txBody>
          <a:bodyPr/>
          <a:lstStyle/>
          <a:p>
            <a:r>
              <a:rPr lang="en-US" dirty="0"/>
              <a:t>What I Did on Last Semester, Report 1 &amp; 2</a:t>
            </a:r>
          </a:p>
        </p:txBody>
      </p:sp>
    </p:spTree>
    <p:extLst>
      <p:ext uri="{BB962C8B-B14F-4D97-AF65-F5344CB8AC3E}">
        <p14:creationId xmlns:p14="http://schemas.microsoft.com/office/powerpoint/2010/main" val="870368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2ED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E862E17-22CF-5840-9AAD-B8857F16B250}"/>
              </a:ext>
            </a:extLst>
          </p:cNvPr>
          <p:cNvPicPr>
            <a:picLocks noChangeAspect="1"/>
          </p:cNvPicPr>
          <p:nvPr/>
        </p:nvPicPr>
        <p:blipFill rotWithShape="1">
          <a:blip r:embed="rId2">
            <a:extLst>
              <a:ext uri="{28A0092B-C50C-407E-A947-70E740481C1C}">
                <a14:useLocalDpi xmlns:a14="http://schemas.microsoft.com/office/drawing/2010/main" val="0"/>
              </a:ext>
            </a:extLst>
          </a:blip>
          <a:srcRect t="5001" b="16073"/>
          <a:stretch/>
        </p:blipFill>
        <p:spPr>
          <a:xfrm>
            <a:off x="622549" y="922889"/>
            <a:ext cx="3854945" cy="1916808"/>
          </a:xfrm>
          <a:prstGeom prst="rect">
            <a:avLst/>
          </a:prstGeom>
        </p:spPr>
      </p:pic>
      <p:sp>
        <p:nvSpPr>
          <p:cNvPr id="15" name="Rectangle 14">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2ED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6F0678-6CC6-9346-8B22-FF203CD3B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49" y="3803433"/>
            <a:ext cx="3854945" cy="2361153"/>
          </a:xfrm>
          <a:prstGeom prst="rect">
            <a:avLst/>
          </a:prstGeom>
        </p:spPr>
      </p:pic>
      <p:sp>
        <p:nvSpPr>
          <p:cNvPr id="17" name="Rectangle 16">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A3D19B6-71CA-7044-9229-251756215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152" y="650497"/>
            <a:ext cx="5895307" cy="5571066"/>
          </a:xfrm>
          <a:prstGeom prst="rect">
            <a:avLst/>
          </a:prstGeom>
        </p:spPr>
      </p:pic>
    </p:spTree>
    <p:extLst>
      <p:ext uri="{BB962C8B-B14F-4D97-AF65-F5344CB8AC3E}">
        <p14:creationId xmlns:p14="http://schemas.microsoft.com/office/powerpoint/2010/main" val="517952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013BE3-308A-4546-99C7-FA039F2936C7}"/>
              </a:ext>
            </a:extLst>
          </p:cNvPr>
          <p:cNvSpPr>
            <a:spLocks noGrp="1"/>
          </p:cNvSpPr>
          <p:nvPr/>
        </p:nvSpPr>
        <p:spPr>
          <a:xfrm>
            <a:off x="8057397" y="1113282"/>
            <a:ext cx="3489569" cy="2396681"/>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cap="all">
                <a:latin typeface="+mj-lt"/>
                <a:ea typeface="+mj-ea"/>
                <a:cs typeface="+mj-cs"/>
              </a:rPr>
              <a:t>Texturing</a:t>
            </a:r>
          </a:p>
        </p:txBody>
      </p:sp>
      <p:sp>
        <p:nvSpPr>
          <p:cNvPr id="16" name="Round Diagonal Corner Rectangle 6">
            <a:extLst>
              <a:ext uri="{FF2B5EF4-FFF2-40B4-BE49-F238E27FC236}">
                <a16:creationId xmlns:a16="http://schemas.microsoft.com/office/drawing/2014/main" id="{E43E4BE9-04AD-414B-A90C-6FA14CF96D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6681325-F68E-43F5-BBB0-27D6B712EE45}"/>
              </a:ext>
            </a:extLst>
          </p:cNvPr>
          <p:cNvPicPr>
            <a:picLocks noChangeAspect="1"/>
          </p:cNvPicPr>
          <p:nvPr/>
        </p:nvPicPr>
        <p:blipFill rotWithShape="1">
          <a:blip r:embed="rId3">
            <a:extLst>
              <a:ext uri="{28A0092B-C50C-407E-A947-70E740481C1C}">
                <a14:useLocalDpi xmlns:a14="http://schemas.microsoft.com/office/drawing/2010/main" val="0"/>
              </a:ext>
            </a:extLst>
          </a:blip>
          <a:srcRect l="22647" r="21520" b="-4"/>
          <a:stretch/>
        </p:blipFill>
        <p:spPr>
          <a:xfrm>
            <a:off x="1116512" y="1130110"/>
            <a:ext cx="1796030" cy="1841690"/>
          </a:xfrm>
          <a:prstGeom prst="rect">
            <a:avLst/>
          </a:prstGeom>
        </p:spPr>
      </p:pic>
      <p:pic>
        <p:nvPicPr>
          <p:cNvPr id="11" name="Picture 10">
            <a:extLst>
              <a:ext uri="{FF2B5EF4-FFF2-40B4-BE49-F238E27FC236}">
                <a16:creationId xmlns:a16="http://schemas.microsoft.com/office/drawing/2014/main" id="{0C78E61B-52AB-4C1A-977A-5A2FEA623CE3}"/>
              </a:ext>
            </a:extLst>
          </p:cNvPr>
          <p:cNvPicPr>
            <a:picLocks noChangeAspect="1"/>
          </p:cNvPicPr>
          <p:nvPr/>
        </p:nvPicPr>
        <p:blipFill rotWithShape="1">
          <a:blip r:embed="rId4">
            <a:extLst>
              <a:ext uri="{28A0092B-C50C-407E-A947-70E740481C1C}">
                <a14:useLocalDpi xmlns:a14="http://schemas.microsoft.com/office/drawing/2010/main" val="0"/>
              </a:ext>
            </a:extLst>
          </a:blip>
          <a:srcRect l="17643" r="21203" b="2"/>
          <a:stretch/>
        </p:blipFill>
        <p:spPr>
          <a:xfrm>
            <a:off x="2912545" y="1130110"/>
            <a:ext cx="1884999" cy="1841690"/>
          </a:xfrm>
          <a:prstGeom prst="rect">
            <a:avLst/>
          </a:prstGeom>
        </p:spPr>
      </p:pic>
      <p:cxnSp>
        <p:nvCxnSpPr>
          <p:cNvPr id="18" name="Straight Connector 17">
            <a:extLst>
              <a:ext uri="{FF2B5EF4-FFF2-40B4-BE49-F238E27FC236}">
                <a16:creationId xmlns:a16="http://schemas.microsoft.com/office/drawing/2014/main" id="{82C1EE39-3A4B-4EA2-878A-18FD4EDD05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12546" y="1047750"/>
            <a:ext cx="0" cy="1920240"/>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E24C93-1219-4457-9467-CDD2F945FA4D}"/>
              </a:ext>
            </a:extLst>
          </p:cNvPr>
          <p:cNvPicPr>
            <a:picLocks noChangeAspect="1"/>
          </p:cNvPicPr>
          <p:nvPr/>
        </p:nvPicPr>
        <p:blipFill rotWithShape="1">
          <a:blip r:embed="rId5">
            <a:extLst>
              <a:ext uri="{28A0092B-C50C-407E-A947-70E740481C1C}">
                <a14:useLocalDpi xmlns:a14="http://schemas.microsoft.com/office/drawing/2010/main" val="0"/>
              </a:ext>
            </a:extLst>
          </a:blip>
          <a:srcRect t="14543" r="5" b="10996"/>
          <a:stretch/>
        </p:blipFill>
        <p:spPr>
          <a:xfrm>
            <a:off x="1116510" y="3025141"/>
            <a:ext cx="3681033" cy="2693057"/>
          </a:xfrm>
          <a:prstGeom prst="rect">
            <a:avLst/>
          </a:prstGeom>
        </p:spPr>
      </p:pic>
      <p:pic>
        <p:nvPicPr>
          <p:cNvPr id="7" name="Picture 6">
            <a:extLst>
              <a:ext uri="{FF2B5EF4-FFF2-40B4-BE49-F238E27FC236}">
                <a16:creationId xmlns:a16="http://schemas.microsoft.com/office/drawing/2014/main" id="{4B3806EB-0DF2-4DF1-9348-05EFFA5BA387}"/>
              </a:ext>
            </a:extLst>
          </p:cNvPr>
          <p:cNvPicPr>
            <a:picLocks noChangeAspect="1"/>
          </p:cNvPicPr>
          <p:nvPr/>
        </p:nvPicPr>
        <p:blipFill rotWithShape="1">
          <a:blip r:embed="rId6">
            <a:extLst>
              <a:ext uri="{28A0092B-C50C-407E-A947-70E740481C1C}">
                <a14:useLocalDpi xmlns:a14="http://schemas.microsoft.com/office/drawing/2010/main" val="0"/>
              </a:ext>
            </a:extLst>
          </a:blip>
          <a:srcRect l="23428" r="23498" b="2"/>
          <a:stretch/>
        </p:blipFill>
        <p:spPr>
          <a:xfrm>
            <a:off x="4797546" y="1130111"/>
            <a:ext cx="2436301" cy="4590287"/>
          </a:xfrm>
          <a:prstGeom prst="rect">
            <a:avLst/>
          </a:prstGeom>
        </p:spPr>
      </p:pic>
      <p:cxnSp>
        <p:nvCxnSpPr>
          <p:cNvPr id="20" name="Straight Connector 19">
            <a:extLst>
              <a:ext uri="{FF2B5EF4-FFF2-40B4-BE49-F238E27FC236}">
                <a16:creationId xmlns:a16="http://schemas.microsoft.com/office/drawing/2014/main" id="{9C50BAAE-57E0-42F4-B9BE-545AF20270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97547" y="1028700"/>
            <a:ext cx="0" cy="4778398"/>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8E53546-C49D-43F0-9463-D3295D173F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9800" y="2987040"/>
            <a:ext cx="3857747" cy="0"/>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761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19AFBE53-1417-406B-8083-DBE0DA72F2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FB9EE4F0-B261-4AB0-BEE3-AA9DD198F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2E326B6E-9130-4E5B-8C29-0412BDFD52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D15BBE67-0A7A-4318-94C9-9EDC68E9E4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6C189044-A310-4008-ABE3-A833238AA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714E393D-E3AB-4084-8580-2EC4D75B0BC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 name="Freeform 9">
              <a:extLst>
                <a:ext uri="{FF2B5EF4-FFF2-40B4-BE49-F238E27FC236}">
                  <a16:creationId xmlns:a16="http://schemas.microsoft.com/office/drawing/2014/main" id="{5407A34B-6BDC-4CC4-9D15-2E71F3DB40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5E952981-3D27-403A-9B35-14226166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339D7F6E-841D-4697-A877-0F25113BA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226F9E1B-2970-4504-8E6C-1A42D05FC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6F11A9CB-BE43-4423-987B-B43046D14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F21925AB-CEC6-4210-929C-5BAB1C95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9B4BB7F4-36A3-49C5-A85E-660BF09014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89A82E2C-666C-4E88-B3A9-C95B5AE94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1363187E-6516-4018-A78B-CE0F7F232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3FF62829-5C7E-4110-A186-F4E8655E29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87E9C9B7-0C7F-44A7-B610-5B095C442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3037E5EC-D21D-4C3F-B081-B46C3B47CF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EAE8AAB2-DE35-4AED-8C9C-0718A33A84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062ACCDA-6A76-4812-BA3A-F3C6E1443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38825C85-74E0-4664-95AC-682625B99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D87E8B0A-2B1D-48E5-8107-F2855CFFD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E46FC211-5F4B-478B-8761-A65D21166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43C493A4-4703-4917-A281-F15E323F1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4B369EDA-1458-423B-839F-4FB0EE920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DB5E8117-FFBB-49D5-87C6-24D8E06CE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04D5DC4A-7C40-4236-B475-FA6AA4369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76858373-C51B-4201-80F4-803316704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D159A53F-DA7E-4CD5-AA84-55B3AC5EE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E4B70A8B-09AC-45AA-952C-242D7E147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63C8CAD6-F5BE-4961-AC48-2A34FA4E778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AEBA7DBD-C171-47A7-9249-562A06AC2B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80F934E3-6775-4A9E-8666-7D050E428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F7E8F3A1-E3AE-4A22-82FE-71C4C163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27DFF928-27F3-44A1-9468-219DD390B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47C61A3E-9A0A-4547-9B8A-DD8CD6D4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FC684095-4805-413B-A9EB-63A2417B5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AF830B5E-DCF9-4CBD-8746-C5219013D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FE6882C0-1C73-4E53-A884-3202385D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9611015E-699B-4BA5-A162-8BABC91454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8C6A611F-CBE4-46B7-96F6-803B2D260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FDCF0D71-6D32-4B72-B7E1-678BA980A8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FE6E605A-8ECF-47E5-ABDD-B4874FF18F1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1329BFCB-3C83-438B-8C18-20576CA6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9E013566-6E0D-4B88-9731-0BBACA1408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1668707D-D4E8-40EC-94C2-F83C6E222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0CE0CBC9-140F-475C-93C6-446BDBB76C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0ED9FFD9-3111-4C21-8013-063D0A89F3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C75E760C-E1DB-475D-905D-FC3F430FE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1F4DF02E-1FC7-48AB-8CDA-940C8A50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193ABE5A-1C12-4B38-8078-51A0BAB3C0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3A57AD1C-4CC5-4E62-A352-D3B142B9DF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646D40AD-4384-42ED-B1A0-A47C165C6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0786C2FA-21FD-4F48-9E96-C5D8E6159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AFE6F50A-21B5-4B98-9C3B-B89FFC6FB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2454210A-9717-44AF-9D76-0426534C35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9" name="Title 1">
            <a:extLst>
              <a:ext uri="{FF2B5EF4-FFF2-40B4-BE49-F238E27FC236}">
                <a16:creationId xmlns:a16="http://schemas.microsoft.com/office/drawing/2014/main" id="{20CC90A8-20F0-E140-AE4D-9162C4571D2D}"/>
              </a:ext>
            </a:extLst>
          </p:cNvPr>
          <p:cNvSpPr>
            <a:spLocks noGrp="1"/>
          </p:cNvSpPr>
          <p:nvPr/>
        </p:nvSpPr>
        <p:spPr>
          <a:xfrm>
            <a:off x="8057397" y="1113282"/>
            <a:ext cx="3489569" cy="2396681"/>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400" cap="all">
                <a:latin typeface="+mj-lt"/>
                <a:ea typeface="+mj-ea"/>
                <a:cs typeface="+mj-cs"/>
              </a:rPr>
              <a:t>Applying Painterly Texture to the Cyborg Object </a:t>
            </a:r>
          </a:p>
        </p:txBody>
      </p:sp>
      <p:sp>
        <p:nvSpPr>
          <p:cNvPr id="122" name="Round Diagonal Corner Rectangle 6">
            <a:extLst>
              <a:ext uri="{FF2B5EF4-FFF2-40B4-BE49-F238E27FC236}">
                <a16:creationId xmlns:a16="http://schemas.microsoft.com/office/drawing/2014/main" id="{BE7A9F7E-BE19-424B-8184-999789F57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itting, white, black, board&#10;&#10;Description automatically generated">
            <a:extLst>
              <a:ext uri="{FF2B5EF4-FFF2-40B4-BE49-F238E27FC236}">
                <a16:creationId xmlns:a16="http://schemas.microsoft.com/office/drawing/2014/main" id="{7085D55D-9BB2-A64D-B448-CCC713B4AD24}"/>
              </a:ext>
            </a:extLst>
          </p:cNvPr>
          <p:cNvPicPr>
            <a:picLocks noChangeAspect="1"/>
          </p:cNvPicPr>
          <p:nvPr/>
        </p:nvPicPr>
        <p:blipFill rotWithShape="1">
          <a:blip r:embed="rId4">
            <a:extLst>
              <a:ext uri="{28A0092B-C50C-407E-A947-70E740481C1C}">
                <a14:useLocalDpi xmlns:a14="http://schemas.microsoft.com/office/drawing/2010/main" val="0"/>
              </a:ext>
            </a:extLst>
          </a:blip>
          <a:srcRect t="7472" r="-3" b="6142"/>
          <a:stretch/>
        </p:blipFill>
        <p:spPr>
          <a:xfrm rot="5400000">
            <a:off x="310687" y="1938091"/>
            <a:ext cx="4590930" cy="2974328"/>
          </a:xfrm>
          <a:prstGeom prst="rect">
            <a:avLst/>
          </a:prstGeom>
        </p:spPr>
      </p:pic>
      <p:pic>
        <p:nvPicPr>
          <p:cNvPr id="8" name="Picture 7" descr="A picture containing indoor, small, sitting, man&#10;&#10;Description automatically generated">
            <a:extLst>
              <a:ext uri="{FF2B5EF4-FFF2-40B4-BE49-F238E27FC236}">
                <a16:creationId xmlns:a16="http://schemas.microsoft.com/office/drawing/2014/main" id="{ED699CF4-3D8C-4744-BCA3-8B2D353F337E}"/>
              </a:ext>
            </a:extLst>
          </p:cNvPr>
          <p:cNvPicPr>
            <a:picLocks noChangeAspect="1"/>
          </p:cNvPicPr>
          <p:nvPr/>
        </p:nvPicPr>
        <p:blipFill rotWithShape="1">
          <a:blip r:embed="rId5">
            <a:extLst>
              <a:ext uri="{28A0092B-C50C-407E-A947-70E740481C1C}">
                <a14:useLocalDpi xmlns:a14="http://schemas.microsoft.com/office/drawing/2010/main" val="0"/>
              </a:ext>
            </a:extLst>
          </a:blip>
          <a:srcRect t="10683" r="-3" b="2932"/>
          <a:stretch/>
        </p:blipFill>
        <p:spPr>
          <a:xfrm rot="5400000">
            <a:off x="3448741" y="1938089"/>
            <a:ext cx="4590930" cy="2974328"/>
          </a:xfrm>
          <a:prstGeom prst="rect">
            <a:avLst/>
          </a:prstGeom>
        </p:spPr>
      </p:pic>
    </p:spTree>
    <p:extLst>
      <p:ext uri="{BB962C8B-B14F-4D97-AF65-F5344CB8AC3E}">
        <p14:creationId xmlns:p14="http://schemas.microsoft.com/office/powerpoint/2010/main" val="1231854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8" name="TextBox 7">
            <a:extLst>
              <a:ext uri="{FF2B5EF4-FFF2-40B4-BE49-F238E27FC236}">
                <a16:creationId xmlns:a16="http://schemas.microsoft.com/office/drawing/2014/main" id="{FE417241-11D9-E840-A86D-EB6098AA6E0F}"/>
              </a:ext>
            </a:extLst>
          </p:cNvPr>
          <p:cNvSpPr txBox="1"/>
          <p:nvPr/>
        </p:nvSpPr>
        <p:spPr>
          <a:xfrm>
            <a:off x="1617233" y="4539573"/>
            <a:ext cx="8957534" cy="118283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700" cap="all" dirty="0">
                <a:latin typeface="+mj-lt"/>
                <a:ea typeface="+mj-ea"/>
                <a:cs typeface="+mj-cs"/>
              </a:rPr>
              <a:t>The Combination of Hardware Design</a:t>
            </a:r>
          </a:p>
        </p:txBody>
      </p:sp>
      <p:sp>
        <p:nvSpPr>
          <p:cNvPr id="71" name="Round Diagonal Corner Rectangle 6">
            <a:extLst>
              <a:ext uri="{FF2B5EF4-FFF2-40B4-BE49-F238E27FC236}">
                <a16:creationId xmlns:a16="http://schemas.microsoft.com/office/drawing/2014/main" id="{9CE97880-B96A-4BF9-BFFB-34DAA44F8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ug&#10;&#10;Description automatically generated">
            <a:extLst>
              <a:ext uri="{FF2B5EF4-FFF2-40B4-BE49-F238E27FC236}">
                <a16:creationId xmlns:a16="http://schemas.microsoft.com/office/drawing/2014/main" id="{F7E24E7D-7E3F-AD48-A6EA-796556747E58}"/>
              </a:ext>
            </a:extLst>
          </p:cNvPr>
          <p:cNvPicPr>
            <a:picLocks noChangeAspect="1"/>
          </p:cNvPicPr>
          <p:nvPr/>
        </p:nvPicPr>
        <p:blipFill rotWithShape="1">
          <a:blip r:embed="rId4">
            <a:extLst>
              <a:ext uri="{28A0092B-C50C-407E-A947-70E740481C1C}">
                <a14:useLocalDpi xmlns:a14="http://schemas.microsoft.com/office/drawing/2010/main" val="0"/>
              </a:ext>
            </a:extLst>
          </a:blip>
          <a:srcRect l="7354" t="14000" r="6022" b="15333"/>
          <a:stretch/>
        </p:blipFill>
        <p:spPr>
          <a:xfrm>
            <a:off x="1067787" y="951493"/>
            <a:ext cx="4863167" cy="2975493"/>
          </a:xfrm>
          <a:prstGeom prst="rect">
            <a:avLst/>
          </a:prstGeom>
        </p:spPr>
      </p:pic>
      <p:pic>
        <p:nvPicPr>
          <p:cNvPr id="5" name="Picture 4" descr="A picture containing table, sitting, cake, food&#10;&#10;Description automatically generated">
            <a:extLst>
              <a:ext uri="{FF2B5EF4-FFF2-40B4-BE49-F238E27FC236}">
                <a16:creationId xmlns:a16="http://schemas.microsoft.com/office/drawing/2014/main" id="{C728E49B-C490-764C-A79F-7E73871DD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14" y="951493"/>
            <a:ext cx="4779907" cy="2975493"/>
          </a:xfrm>
          <a:prstGeom prst="rect">
            <a:avLst/>
          </a:prstGeom>
        </p:spPr>
      </p:pic>
      <p:sp>
        <p:nvSpPr>
          <p:cNvPr id="10" name="Rectangle 9">
            <a:extLst>
              <a:ext uri="{FF2B5EF4-FFF2-40B4-BE49-F238E27FC236}">
                <a16:creationId xmlns:a16="http://schemas.microsoft.com/office/drawing/2014/main" id="{52CA1E44-D9DA-DF44-A105-013E38E2CF32}"/>
              </a:ext>
            </a:extLst>
          </p:cNvPr>
          <p:cNvSpPr/>
          <p:nvPr/>
        </p:nvSpPr>
        <p:spPr>
          <a:xfrm>
            <a:off x="3882818" y="5859463"/>
            <a:ext cx="4414093" cy="461665"/>
          </a:xfrm>
          <a:prstGeom prst="rect">
            <a:avLst/>
          </a:prstGeom>
        </p:spPr>
        <p:txBody>
          <a:bodyPr wrap="none">
            <a:spAutoFit/>
          </a:bodyPr>
          <a:lstStyle/>
          <a:p>
            <a:r>
              <a:rPr lang="en-US" sz="2400" dirty="0"/>
              <a:t>This will be fabricated by laser cut</a:t>
            </a:r>
          </a:p>
        </p:txBody>
      </p:sp>
      <p:sp>
        <p:nvSpPr>
          <p:cNvPr id="2" name="TextBox 1">
            <a:extLst>
              <a:ext uri="{FF2B5EF4-FFF2-40B4-BE49-F238E27FC236}">
                <a16:creationId xmlns:a16="http://schemas.microsoft.com/office/drawing/2014/main" id="{20B10B66-2174-B34C-9370-5600FDC94C43}"/>
              </a:ext>
            </a:extLst>
          </p:cNvPr>
          <p:cNvSpPr txBox="1"/>
          <p:nvPr/>
        </p:nvSpPr>
        <p:spPr>
          <a:xfrm>
            <a:off x="1983887" y="4316796"/>
            <a:ext cx="3536809" cy="923330"/>
          </a:xfrm>
          <a:prstGeom prst="rect">
            <a:avLst/>
          </a:prstGeom>
          <a:noFill/>
        </p:spPr>
        <p:txBody>
          <a:bodyPr wrap="square" rtlCol="0">
            <a:spAutoFit/>
          </a:bodyPr>
          <a:lstStyle/>
          <a:p>
            <a:r>
              <a:rPr lang="en-US" dirty="0"/>
              <a:t>Color plastic</a:t>
            </a:r>
          </a:p>
          <a:p>
            <a:endParaRPr lang="en-US" dirty="0"/>
          </a:p>
          <a:p>
            <a:r>
              <a:rPr lang="en-US" dirty="0"/>
              <a:t>Children MIKA </a:t>
            </a:r>
          </a:p>
        </p:txBody>
      </p:sp>
    </p:spTree>
    <p:extLst>
      <p:ext uri="{BB962C8B-B14F-4D97-AF65-F5344CB8AC3E}">
        <p14:creationId xmlns:p14="http://schemas.microsoft.com/office/powerpoint/2010/main" val="3469947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9"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3EBD24-0E96-AF4C-9336-E104A2CA5731}"/>
              </a:ext>
            </a:extLst>
          </p:cNvPr>
          <p:cNvSpPr txBox="1"/>
          <p:nvPr/>
        </p:nvSpPr>
        <p:spPr>
          <a:xfrm>
            <a:off x="8057397" y="1113282"/>
            <a:ext cx="3489569" cy="239668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cap="all" dirty="0">
                <a:solidFill>
                  <a:srgbClr val="FFFFFF"/>
                </a:solidFill>
                <a:latin typeface="+mj-lt"/>
                <a:ea typeface="+mj-ea"/>
                <a:cs typeface="+mj-cs"/>
              </a:rPr>
              <a:t>View on the devices</a:t>
            </a:r>
          </a:p>
        </p:txBody>
      </p:sp>
      <p:sp useBgFill="1">
        <p:nvSpPr>
          <p:cNvPr id="129"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sitting on top of a desk&#10;&#10;Description automatically generated">
            <a:extLst>
              <a:ext uri="{FF2B5EF4-FFF2-40B4-BE49-F238E27FC236}">
                <a16:creationId xmlns:a16="http://schemas.microsoft.com/office/drawing/2014/main" id="{FCD0093F-0391-0940-92ED-77CDC8E51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648" y="1136606"/>
            <a:ext cx="6103062" cy="4577297"/>
          </a:xfrm>
          <a:prstGeom prst="rect">
            <a:avLst/>
          </a:prstGeom>
        </p:spPr>
      </p:pic>
    </p:spTree>
    <p:extLst>
      <p:ext uri="{BB962C8B-B14F-4D97-AF65-F5344CB8AC3E}">
        <p14:creationId xmlns:p14="http://schemas.microsoft.com/office/powerpoint/2010/main" val="375361061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1</TotalTime>
  <Words>166</Words>
  <Application>Microsoft Macintosh PowerPoint</Application>
  <PresentationFormat>Widescreen</PresentationFormat>
  <Paragraphs>21</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Samsung Sans</vt:lpstr>
      <vt:lpstr>Tw Cen MT</vt:lpstr>
      <vt:lpstr>Circuit</vt:lpstr>
      <vt:lpstr>The Last Cyborgian Plant</vt:lpstr>
      <vt:lpstr>A sentence to describe my work</vt:lpstr>
      <vt:lpstr>The Topic I Want To Explore On This Project</vt:lpstr>
      <vt:lpstr>What I Did on Last Semester, Report 1 &amp; 2</vt:lpstr>
      <vt:lpstr>PowerPoint Presentation</vt:lpstr>
      <vt:lpstr>PowerPoint Presentation</vt:lpstr>
      <vt:lpstr>PowerPoint Presentation</vt:lpstr>
      <vt:lpstr>PowerPoint Presentation</vt:lpstr>
      <vt:lpstr>PowerPoint Presentation</vt:lpstr>
      <vt:lpstr>The work on Report 3</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Last Cyborgian Plant</dc:title>
  <dc:creator>Jie Guan</dc:creator>
  <cp:lastModifiedBy>Jie Guan</cp:lastModifiedBy>
  <cp:revision>1</cp:revision>
  <dcterms:created xsi:type="dcterms:W3CDTF">2020-03-22T15:19:51Z</dcterms:created>
  <dcterms:modified xsi:type="dcterms:W3CDTF">2020-03-22T15:21:27Z</dcterms:modified>
</cp:coreProperties>
</file>